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87" r:id="rId2"/>
    <p:sldId id="288" r:id="rId3"/>
    <p:sldId id="289" r:id="rId4"/>
    <p:sldId id="256" r:id="rId5"/>
    <p:sldId id="300" r:id="rId6"/>
    <p:sldId id="293" r:id="rId7"/>
    <p:sldId id="294" r:id="rId8"/>
    <p:sldId id="295" r:id="rId9"/>
    <p:sldId id="296" r:id="rId10"/>
    <p:sldId id="297" r:id="rId11"/>
    <p:sldId id="298" r:id="rId12"/>
    <p:sldId id="291" r:id="rId13"/>
    <p:sldId id="301" r:id="rId14"/>
    <p:sldId id="292" r:id="rId15"/>
    <p:sldId id="259" r:id="rId16"/>
    <p:sldId id="261" r:id="rId17"/>
    <p:sldId id="290" r:id="rId18"/>
    <p:sldId id="299" r:id="rId19"/>
  </p:sldIdLst>
  <p:sldSz cx="9144000" cy="6858000" type="screen4x3"/>
  <p:notesSz cx="6858000" cy="9144000"/>
  <p:defaultTextStyle>
    <a:defPPr>
      <a:defRPr lang="uk-UA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4660"/>
  </p:normalViewPr>
  <p:slideViewPr>
    <p:cSldViewPr>
      <p:cViewPr>
        <p:scale>
          <a:sx n="60" d="100"/>
          <a:sy n="60" d="100"/>
        </p:scale>
        <p:origin x="-160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C5EDB8-8DCC-4785-BCBB-A958926ABDD1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282E898-4B23-4225-AC18-85344A8490D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82E898-4B23-4225-AC18-85344A8490DF}" type="slidenum">
              <a:rPr lang="uk-UA" smtClean="0"/>
              <a:pPr>
                <a:defRPr/>
              </a:pPr>
              <a:t>10</a:t>
            </a:fld>
            <a:endParaRPr lang="uk-U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30B76-6061-4537-84E1-C33A3297864C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7E700-0E70-42B1-873D-2D3C29D408C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DD006-AA25-46D8-A004-E1F678AA7A58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03312-00CC-494C-840E-0D8B39B90BF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2ABFC-56E6-45EC-BCAD-DB3467406049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33486-2662-47F3-ADCD-34067C7CACE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704850"/>
            <a:ext cx="8229600" cy="5619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02C7D5-963D-4C62-9500-A321C738BA41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E445DB-BB57-4643-8670-43B7BC971C2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D8165-AFD5-4B44-B85B-B8873F72985D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14BC3-5C2B-4435-A16F-415CC898D31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6C71D-7443-49DE-8912-E3544D731AE0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9D9F5-ACF9-4822-90EA-9B69FCA1834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90AA2-8950-4C84-AEBE-D6965FC91097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06F05-C338-454A-A744-24EF455FF46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CC708-53C1-4179-9548-4F74822293B5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EF64A-7223-4B30-8890-FEDC04819D2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49255-0676-44C1-8894-5A2B1EDC8AA7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6F383-08A3-419E-89B7-63A6B87B383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0DA5C-A84F-4EFD-8563-817074EC4EAD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9D00B-B3E9-4EF0-8175-F5C1F5FD944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BC849-84E1-435B-A025-621E768FA368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04A08-ED08-4759-9907-61A953A200E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7332E-3930-4E8C-8828-E2226615C796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80FA17-ACDC-4CDF-B2E1-49A2EFE309B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3788B8-E4EE-435C-8CB4-67CF94319DDB}" type="datetimeFigureOut">
              <a:rPr lang="uk-UA"/>
              <a:pPr>
                <a:defRPr/>
              </a:pPr>
              <a:t>30.03.2012</a:t>
            </a:fld>
            <a:endParaRPr lang="uk-U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574AD9-D4AB-4ABA-9CE0-2C3A45B1E4D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5" r:id="rId2"/>
    <p:sldLayoutId id="2147483698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99" r:id="rId9"/>
    <p:sldLayoutId id="2147483689" r:id="rId10"/>
    <p:sldLayoutId id="2147483688" r:id="rId11"/>
    <p:sldLayoutId id="214748369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684213" y="476250"/>
            <a:ext cx="7559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endParaRPr lang="ru-RU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47625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sz="2400"/>
              <a:t>Методична робота вчителів Байдівської ЗОШ</a:t>
            </a:r>
          </a:p>
          <a:p>
            <a:r>
              <a:rPr lang="uk-UA" sz="2400"/>
              <a:t>І – ІІ ступенів.</a:t>
            </a:r>
            <a:endParaRPr lang="ru-RU" sz="2400"/>
          </a:p>
        </p:txBody>
      </p:sp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1428736"/>
            <a:ext cx="6754615" cy="50659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998538" y="804863"/>
            <a:ext cx="7162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800"/>
              <a:t>Робота МО вчителів початкових класів</a:t>
            </a:r>
          </a:p>
          <a:p>
            <a:r>
              <a:rPr lang="uk-UA" sz="2800"/>
              <a:t>над проблемою адаптації першокласників</a:t>
            </a:r>
            <a:endParaRPr lang="ru-RU" sz="2800"/>
          </a:p>
        </p:txBody>
      </p:sp>
      <p:pic>
        <p:nvPicPr>
          <p:cNvPr id="4" name="Рисунок 3" descr="Рисунок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1785926"/>
            <a:ext cx="6215106" cy="46613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 descr="DSC017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590406">
            <a:off x="611188" y="3141663"/>
            <a:ext cx="3681412" cy="2762250"/>
          </a:xfrm>
          <a:prstGeom prst="rect">
            <a:avLst/>
          </a:prstGeom>
          <a:noFill/>
        </p:spPr>
      </p:pic>
      <p:pic>
        <p:nvPicPr>
          <p:cNvPr id="93189" name="Picture 5" descr="DSC017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6463">
            <a:off x="4643438" y="692150"/>
            <a:ext cx="3640137" cy="2730500"/>
          </a:xfrm>
          <a:prstGeom prst="rect">
            <a:avLst/>
          </a:prstGeom>
          <a:noFill/>
        </p:spPr>
      </p:pic>
      <p:pic>
        <p:nvPicPr>
          <p:cNvPr id="93190" name="Picture 6" descr="DSC0178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3716338"/>
            <a:ext cx="3636962" cy="2727325"/>
          </a:xfrm>
          <a:prstGeom prst="rect">
            <a:avLst/>
          </a:prstGeom>
          <a:noFill/>
        </p:spPr>
      </p:pic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179388" y="1125538"/>
            <a:ext cx="42259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/>
              <a:t>Робота групи мовознавців </a:t>
            </a:r>
          </a:p>
          <a:p>
            <a:r>
              <a:rPr lang="uk-UA"/>
              <a:t>над проблемою</a:t>
            </a:r>
          </a:p>
          <a:p>
            <a:r>
              <a:rPr lang="uk-UA"/>
              <a:t>дотримання єдиного орфографічного </a:t>
            </a:r>
          </a:p>
          <a:p>
            <a:r>
              <a:rPr lang="uk-UA"/>
              <a:t>режиму вчителями школи</a:t>
            </a:r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1600200" y="1365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endParaRPr lang="ru-RU"/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1692275" y="404813"/>
            <a:ext cx="6213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uk-UA" sz="3200"/>
              <a:t>Конференція працівників школи</a:t>
            </a:r>
            <a:endParaRPr lang="ru-RU" sz="3200"/>
          </a:p>
        </p:txBody>
      </p:sp>
      <p:pic>
        <p:nvPicPr>
          <p:cNvPr id="5" name="Рисунок 4" descr="Рисунок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142984"/>
            <a:ext cx="6786610" cy="508995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0" name="Picture 4" descr="DSC012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029448">
            <a:off x="446088" y="2892425"/>
            <a:ext cx="3598862" cy="2700338"/>
          </a:xfrm>
          <a:prstGeom prst="rect">
            <a:avLst/>
          </a:prstGeom>
          <a:noFill/>
        </p:spPr>
      </p:pic>
      <p:pic>
        <p:nvPicPr>
          <p:cNvPr id="96261" name="Picture 5" descr="DSC012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35966">
            <a:off x="3876675" y="2822575"/>
            <a:ext cx="3981450" cy="2986088"/>
          </a:xfrm>
          <a:prstGeom prst="rect">
            <a:avLst/>
          </a:prstGeom>
          <a:noFill/>
        </p:spPr>
      </p:pic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1422400" y="1236663"/>
            <a:ext cx="5151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800"/>
              <a:t>Засідання атестаційної комісії</a:t>
            </a:r>
            <a:endParaRPr lang="ru-RU" sz="2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DSC010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951730">
            <a:off x="395288" y="1557338"/>
            <a:ext cx="3313112" cy="2486025"/>
          </a:xfrm>
          <a:prstGeom prst="rect">
            <a:avLst/>
          </a:prstGeom>
          <a:noFill/>
        </p:spPr>
      </p:pic>
      <p:pic>
        <p:nvPicPr>
          <p:cNvPr id="87045" name="Picture 5" descr="DSC010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19263">
            <a:off x="4500563" y="1628775"/>
            <a:ext cx="3384550" cy="2538413"/>
          </a:xfrm>
          <a:prstGeom prst="rect">
            <a:avLst/>
          </a:prstGeom>
          <a:noFill/>
        </p:spPr>
      </p:pic>
      <p:pic>
        <p:nvPicPr>
          <p:cNvPr id="87047" name="Picture 7" descr="DSC011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3933825"/>
            <a:ext cx="3527425" cy="2646363"/>
          </a:xfrm>
          <a:prstGeom prst="rect">
            <a:avLst/>
          </a:prstGeom>
          <a:noFill/>
        </p:spPr>
      </p:pic>
      <p:sp>
        <p:nvSpPr>
          <p:cNvPr id="87048" name="Text Box 8"/>
          <p:cNvSpPr txBox="1">
            <a:spLocks noChangeArrowheads="1"/>
          </p:cNvSpPr>
          <p:nvPr/>
        </p:nvSpPr>
        <p:spPr bwMode="auto">
          <a:xfrm>
            <a:off x="2339975" y="522288"/>
            <a:ext cx="35337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uk-UA" sz="4000"/>
              <a:t>Відкриті уроки</a:t>
            </a:r>
            <a:endParaRPr lang="ru-RU" sz="4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/>
          </a:bodyPr>
          <a:lstStyle/>
          <a:p>
            <a:pPr eaLnBrk="1" hangingPunct="1"/>
            <a:r>
              <a:rPr lang="uk-UA" sz="2800" smtClean="0">
                <a:latin typeface="Arial" charset="0"/>
              </a:rPr>
              <a:t>Основні напрямки методичної роботи школи: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uk-UA" sz="2000" smtClean="0">
                <a:latin typeface="Arial" charset="0"/>
              </a:rPr>
              <a:t>Реалізація компетентнісного особистісно орієнтованого підходу до організації навчально-виховного процесу;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smtClean="0">
                <a:latin typeface="Arial" charset="0"/>
              </a:rPr>
              <a:t>Забезпечення систематичної поінформованості вчителя;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smtClean="0">
                <a:latin typeface="Arial" charset="0"/>
              </a:rPr>
              <a:t>Диференціація й індивідуалізація методичної роботи;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smtClean="0">
                <a:latin typeface="Arial" charset="0"/>
              </a:rPr>
              <a:t>Створення умов для безперервного навчання педагогів, розвитку їх творчої діяльності;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smtClean="0">
                <a:latin typeface="Arial" charset="0"/>
              </a:rPr>
              <a:t>Впровадження інноваційних технологій;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smtClean="0">
                <a:latin typeface="Arial" charset="0"/>
              </a:rPr>
              <a:t>Піднесення ефективності самоосвітньої діяльності;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smtClean="0">
                <a:latin typeface="Arial" charset="0"/>
              </a:rPr>
              <a:t>Підготовка вчителя до роботи з обдарованими дітьми;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smtClean="0">
                <a:latin typeface="Arial" charset="0"/>
              </a:rPr>
              <a:t>Контроль та аналіз навчально-виховного процесу і його результатів;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smtClean="0">
                <a:latin typeface="Arial" charset="0"/>
              </a:rPr>
              <a:t>Забезпечення тісної співпраці з районним методичним кабінетом, вищими навчальними закладами громадськими організаціями;</a:t>
            </a:r>
          </a:p>
          <a:p>
            <a:pPr eaLnBrk="1" hangingPunct="1">
              <a:lnSpc>
                <a:spcPct val="80000"/>
              </a:lnSpc>
            </a:pPr>
            <a:r>
              <a:rPr lang="uk-UA" sz="2000" smtClean="0">
                <a:latin typeface="Arial" charset="0"/>
              </a:rPr>
              <a:t>Модернізація традиційних та впровадження інноваційних високоефективних форм та методів методичної роботи.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uk-UA" sz="4500" smtClean="0">
                <a:latin typeface="Arial" charset="0"/>
              </a:rPr>
              <a:t>Науково-методична проблема</a:t>
            </a: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468313" y="908050"/>
            <a:ext cx="8229600" cy="43894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smtClean="0">
                <a:solidFill>
                  <a:srgbClr val="FF0000"/>
                </a:solidFill>
                <a:latin typeface="Arial" charset="0"/>
              </a:rPr>
              <a:t>Використання інтерактивних технологій як засобу для реалізації особистісно орієнтованого навчання.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4400" smtClean="0">
                <a:latin typeface="Arial" charset="0"/>
              </a:rPr>
              <a:t>Терміни реалізації: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mtClean="0">
                <a:latin typeface="Arial" charset="0"/>
              </a:rPr>
              <a:t>2010 – 2011                І етап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mtClean="0">
                <a:latin typeface="Arial" charset="0"/>
              </a:rPr>
              <a:t>2011 – 2012               ІІ етап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mtClean="0">
                <a:latin typeface="Arial" charset="0"/>
              </a:rPr>
              <a:t>2012 – 2013              ІІІ етап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mtClean="0">
                <a:latin typeface="Arial" charset="0"/>
              </a:rPr>
              <a:t>2013 – 2014              І</a:t>
            </a:r>
            <a:r>
              <a:rPr lang="en-US" smtClean="0">
                <a:latin typeface="Arial" charset="0"/>
              </a:rPr>
              <a:t>V </a:t>
            </a:r>
            <a:r>
              <a:rPr lang="uk-UA" smtClean="0">
                <a:latin typeface="Arial" charset="0"/>
              </a:rPr>
              <a:t>етап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60"/>
          <p:cNvSpPr>
            <a:spLocks noChangeArrowheads="1"/>
          </p:cNvSpPr>
          <p:nvPr/>
        </p:nvSpPr>
        <p:spPr bwMode="auto">
          <a:xfrm>
            <a:off x="1116013" y="404813"/>
            <a:ext cx="3527425" cy="12239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2000">
                <a:solidFill>
                  <a:schemeClr val="accent1"/>
                </a:solidFill>
                <a:cs typeface="Times New Roman" pitchFamily="18" charset="0"/>
              </a:rPr>
              <a:t>Етапи</a:t>
            </a:r>
          </a:p>
          <a:p>
            <a:r>
              <a:rPr lang="uk-UA" sz="2000">
                <a:solidFill>
                  <a:schemeClr val="accent1"/>
                </a:solidFill>
                <a:cs typeface="Times New Roman" pitchFamily="18" charset="0"/>
              </a:rPr>
              <a:t>2010 – 2014 р.р.</a:t>
            </a:r>
          </a:p>
        </p:txBody>
      </p:sp>
      <p:sp>
        <p:nvSpPr>
          <p:cNvPr id="83982" name="Line 42"/>
          <p:cNvSpPr>
            <a:spLocks noChangeShapeType="1"/>
          </p:cNvSpPr>
          <p:nvPr/>
        </p:nvSpPr>
        <p:spPr bwMode="auto">
          <a:xfrm flipH="1">
            <a:off x="1619250" y="1628775"/>
            <a:ext cx="1135063" cy="5762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3983" name="Line 41"/>
          <p:cNvSpPr>
            <a:spLocks noChangeShapeType="1"/>
          </p:cNvSpPr>
          <p:nvPr/>
        </p:nvSpPr>
        <p:spPr bwMode="auto">
          <a:xfrm>
            <a:off x="2771775" y="1628775"/>
            <a:ext cx="2879725" cy="2808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3986" name="Line 38"/>
          <p:cNvSpPr>
            <a:spLocks noChangeShapeType="1"/>
          </p:cNvSpPr>
          <p:nvPr/>
        </p:nvSpPr>
        <p:spPr bwMode="auto">
          <a:xfrm>
            <a:off x="2771775" y="1628775"/>
            <a:ext cx="720725" cy="2808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3989" name="Line 35"/>
          <p:cNvSpPr>
            <a:spLocks noChangeShapeType="1"/>
          </p:cNvSpPr>
          <p:nvPr/>
        </p:nvSpPr>
        <p:spPr bwMode="auto">
          <a:xfrm>
            <a:off x="2771775" y="1628775"/>
            <a:ext cx="3671888" cy="5762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3994" name="Line 24"/>
          <p:cNvSpPr>
            <a:spLocks noChangeShapeType="1"/>
          </p:cNvSpPr>
          <p:nvPr/>
        </p:nvSpPr>
        <p:spPr bwMode="auto">
          <a:xfrm>
            <a:off x="1752600" y="512127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3995" name="Line 22"/>
          <p:cNvSpPr>
            <a:spLocks noChangeShapeType="1"/>
          </p:cNvSpPr>
          <p:nvPr/>
        </p:nvSpPr>
        <p:spPr bwMode="auto">
          <a:xfrm>
            <a:off x="2781300" y="534511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3997" name="Line 15"/>
          <p:cNvSpPr>
            <a:spLocks noChangeShapeType="1"/>
          </p:cNvSpPr>
          <p:nvPr/>
        </p:nvSpPr>
        <p:spPr bwMode="auto">
          <a:xfrm>
            <a:off x="5973763" y="30702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" name="Rectangle 70"/>
          <p:cNvSpPr>
            <a:spLocks noChangeArrowheads="1"/>
          </p:cNvSpPr>
          <p:nvPr/>
        </p:nvSpPr>
        <p:spPr bwMode="auto">
          <a:xfrm>
            <a:off x="4733925" y="338138"/>
            <a:ext cx="4591050" cy="1800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r>
              <a:rPr lang="uk-UA" sz="2800">
                <a:solidFill>
                  <a:srgbClr val="FF0000"/>
                </a:solidFill>
                <a:cs typeface="Times New Roman" pitchFamily="18" charset="0"/>
              </a:rPr>
              <a:t>Система роботи над науково-методичною проблемою</a:t>
            </a:r>
            <a:endParaRPr lang="uk-UA" sz="1200">
              <a:solidFill>
                <a:srgbClr val="FF0000"/>
              </a:solidFill>
            </a:endParaRPr>
          </a:p>
          <a:p>
            <a:pPr algn="l" eaLnBrk="0" hangingPunct="0"/>
            <a:endParaRPr lang="uk-UA" sz="2800">
              <a:solidFill>
                <a:srgbClr val="FF0000"/>
              </a:solidFill>
            </a:endParaRPr>
          </a:p>
        </p:txBody>
      </p:sp>
      <p:sp>
        <p:nvSpPr>
          <p:cNvPr id="84000" name="Rectangle 103"/>
          <p:cNvSpPr>
            <a:spLocks noChangeArrowheads="1"/>
          </p:cNvSpPr>
          <p:nvPr/>
        </p:nvSpPr>
        <p:spPr bwMode="auto">
          <a:xfrm>
            <a:off x="152400" y="128588"/>
            <a:ext cx="6461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7200" algn="l">
              <a:tabLst>
                <a:tab pos="952500" algn="l"/>
              </a:tabLst>
            </a:pPr>
            <a:endParaRPr lang="ru-RU"/>
          </a:p>
        </p:txBody>
      </p:sp>
      <p:sp>
        <p:nvSpPr>
          <p:cNvPr id="84012" name="Rectangle 60"/>
          <p:cNvSpPr>
            <a:spLocks noChangeArrowheads="1"/>
          </p:cNvSpPr>
          <p:nvPr/>
        </p:nvSpPr>
        <p:spPr bwMode="auto">
          <a:xfrm>
            <a:off x="468313" y="2205038"/>
            <a:ext cx="2303462" cy="18716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2000">
                <a:solidFill>
                  <a:schemeClr val="accent2"/>
                </a:solidFill>
                <a:cs typeface="Times New Roman" pitchFamily="18" charset="0"/>
              </a:rPr>
              <a:t>І етап.</a:t>
            </a:r>
          </a:p>
          <a:p>
            <a:r>
              <a:rPr lang="uk-UA" sz="2000">
                <a:cs typeface="Times New Roman" pitchFamily="18" charset="0"/>
              </a:rPr>
              <a:t>(2010 – 2011 н.р.)</a:t>
            </a:r>
          </a:p>
          <a:p>
            <a:r>
              <a:rPr lang="uk-UA" sz="2000">
                <a:cs typeface="Times New Roman" pitchFamily="18" charset="0"/>
              </a:rPr>
              <a:t>Діагностика. Теоретичне обґрунтування проблеми</a:t>
            </a:r>
          </a:p>
        </p:txBody>
      </p:sp>
      <p:sp>
        <p:nvSpPr>
          <p:cNvPr id="84013" name="Rectangle 60"/>
          <p:cNvSpPr>
            <a:spLocks noChangeArrowheads="1"/>
          </p:cNvSpPr>
          <p:nvPr/>
        </p:nvSpPr>
        <p:spPr bwMode="auto">
          <a:xfrm>
            <a:off x="5580063" y="2205038"/>
            <a:ext cx="2374900" cy="16557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2000">
                <a:solidFill>
                  <a:schemeClr val="accent2"/>
                </a:solidFill>
                <a:cs typeface="Times New Roman" pitchFamily="18" charset="0"/>
              </a:rPr>
              <a:t>IV</a:t>
            </a:r>
            <a:r>
              <a:rPr lang="uk-UA" sz="2000">
                <a:solidFill>
                  <a:schemeClr val="accent2"/>
                </a:solidFill>
                <a:cs typeface="Times New Roman" pitchFamily="18" charset="0"/>
              </a:rPr>
              <a:t>етап</a:t>
            </a:r>
          </a:p>
          <a:p>
            <a:r>
              <a:rPr lang="uk-UA" sz="2000">
                <a:cs typeface="Times New Roman" pitchFamily="18" charset="0"/>
              </a:rPr>
              <a:t>(2013 – 2014 н.р.)</a:t>
            </a:r>
          </a:p>
          <a:p>
            <a:r>
              <a:rPr lang="uk-UA" sz="2000">
                <a:cs typeface="Times New Roman" pitchFamily="18" charset="0"/>
              </a:rPr>
              <a:t>Наслідки роботи школи над н/м проблемою</a:t>
            </a:r>
          </a:p>
        </p:txBody>
      </p:sp>
      <p:sp>
        <p:nvSpPr>
          <p:cNvPr id="84014" name="Rectangle 60"/>
          <p:cNvSpPr>
            <a:spLocks noChangeArrowheads="1"/>
          </p:cNvSpPr>
          <p:nvPr/>
        </p:nvSpPr>
        <p:spPr bwMode="auto">
          <a:xfrm>
            <a:off x="395288" y="4437063"/>
            <a:ext cx="4105275" cy="21605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2000">
                <a:solidFill>
                  <a:schemeClr val="accent2"/>
                </a:solidFill>
                <a:cs typeface="Times New Roman" pitchFamily="18" charset="0"/>
              </a:rPr>
              <a:t>ІІ етап</a:t>
            </a:r>
          </a:p>
          <a:p>
            <a:r>
              <a:rPr lang="uk-UA" sz="2000">
                <a:cs typeface="Times New Roman" pitchFamily="18" charset="0"/>
              </a:rPr>
              <a:t>(2011 – 2012 н.р.)</a:t>
            </a:r>
          </a:p>
          <a:p>
            <a:r>
              <a:rPr lang="uk-UA" sz="2000">
                <a:cs typeface="Times New Roman" pitchFamily="18" charset="0"/>
              </a:rPr>
              <a:t>Спрямування всіх напрямів внутрішньошкільної методичної роботи, активізація діяльності шкільних МО та вдосконалення системи роботи вчителя</a:t>
            </a:r>
          </a:p>
        </p:txBody>
      </p:sp>
      <p:sp>
        <p:nvSpPr>
          <p:cNvPr id="84015" name="Rectangle 60"/>
          <p:cNvSpPr>
            <a:spLocks noChangeArrowheads="1"/>
          </p:cNvSpPr>
          <p:nvPr/>
        </p:nvSpPr>
        <p:spPr bwMode="auto">
          <a:xfrm>
            <a:off x="4716463" y="4437063"/>
            <a:ext cx="4103687" cy="21605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2000">
                <a:solidFill>
                  <a:schemeClr val="accent2"/>
                </a:solidFill>
                <a:cs typeface="Times New Roman" pitchFamily="18" charset="0"/>
              </a:rPr>
              <a:t>ІІІ етап</a:t>
            </a:r>
          </a:p>
          <a:p>
            <a:r>
              <a:rPr lang="uk-UA" sz="2000">
                <a:cs typeface="Times New Roman" pitchFamily="18" charset="0"/>
              </a:rPr>
              <a:t>(2012 – 2013 н.р.)</a:t>
            </a:r>
          </a:p>
          <a:p>
            <a:r>
              <a:rPr lang="uk-UA" sz="2000">
                <a:cs typeface="Times New Roman" pitchFamily="18" charset="0"/>
              </a:rPr>
              <a:t>Розвиток ініціативи і творчості кожного вчителя. Аналіз стану викладання навчальних предметів, результатів навчальної діяльності учнів.</a:t>
            </a:r>
          </a:p>
        </p:txBody>
      </p:sp>
      <p:sp>
        <p:nvSpPr>
          <p:cNvPr id="84016" name="Line 42"/>
          <p:cNvSpPr>
            <a:spLocks noChangeShapeType="1"/>
          </p:cNvSpPr>
          <p:nvPr/>
        </p:nvSpPr>
        <p:spPr bwMode="auto">
          <a:xfrm>
            <a:off x="1763713" y="4076700"/>
            <a:ext cx="1728787" cy="3603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928670"/>
            <a:ext cx="7215238" cy="54114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uk-UA" sz="3200" smtClean="0">
                <a:latin typeface="Arial" charset="0"/>
              </a:rPr>
              <a:t>Методична робота в школі </a:t>
            </a:r>
            <a:br>
              <a:rPr lang="uk-UA" sz="3200" smtClean="0">
                <a:latin typeface="Arial" charset="0"/>
              </a:rPr>
            </a:br>
            <a:r>
              <a:rPr lang="uk-UA" sz="3200" smtClean="0">
                <a:latin typeface="Arial" charset="0"/>
              </a:rPr>
              <a:t>здійснюється згідно з:</a:t>
            </a:r>
            <a:endParaRPr lang="ru-RU" sz="3200" smtClean="0">
              <a:latin typeface="Arial" charset="0"/>
            </a:endParaRPr>
          </a:p>
        </p:txBody>
      </p:sp>
      <p:sp>
        <p:nvSpPr>
          <p:cNvPr id="80899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uk-UA" sz="1600" smtClean="0">
                <a:latin typeface="Arial" charset="0"/>
              </a:rPr>
              <a:t>Конституцією України</a:t>
            </a:r>
          </a:p>
          <a:p>
            <a:pPr>
              <a:lnSpc>
                <a:spcPct val="80000"/>
              </a:lnSpc>
            </a:pPr>
            <a:r>
              <a:rPr lang="uk-UA" sz="1600" smtClean="0">
                <a:latin typeface="Arial" charset="0"/>
              </a:rPr>
              <a:t>Законами України “ Про освіту ”, “ Про загальну середню освіту ”</a:t>
            </a:r>
          </a:p>
          <a:p>
            <a:pPr>
              <a:lnSpc>
                <a:spcPct val="80000"/>
              </a:lnSpc>
            </a:pPr>
            <a:r>
              <a:rPr lang="uk-UA" sz="1600" smtClean="0">
                <a:latin typeface="Arial" charset="0"/>
              </a:rPr>
              <a:t>Національною доктриною розвитку освіти, затвердженою Указом Президента України від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uk-UA" sz="1600" smtClean="0">
                <a:latin typeface="Arial" charset="0"/>
              </a:rPr>
              <a:t>     17 квітня 2002 р. № 347/2002</a:t>
            </a:r>
          </a:p>
          <a:p>
            <a:pPr>
              <a:lnSpc>
                <a:spcPct val="80000"/>
              </a:lnSpc>
            </a:pPr>
            <a:r>
              <a:rPr lang="uk-UA" sz="1600" smtClean="0">
                <a:latin typeface="Arial" charset="0"/>
              </a:rPr>
              <a:t>Концепцією загальної середньої освіти (12-річна школа), затвердженою постановою Колегії Міністерства освіти і науки України та Президії Академії педагогічних наук України від 22 листопада 2001 р. № 12/5 – 2.</a:t>
            </a:r>
          </a:p>
          <a:p>
            <a:pPr>
              <a:lnSpc>
                <a:spcPct val="80000"/>
              </a:lnSpc>
            </a:pPr>
            <a:r>
              <a:rPr lang="uk-UA" sz="1600" smtClean="0">
                <a:latin typeface="Arial" charset="0"/>
              </a:rPr>
              <a:t>Положенням про методичний кабінет середнього закладу освіти, затвердженим наказом Міністерства освіти і науки України від 28 жовтня 1997 р. № 385.</a:t>
            </a:r>
          </a:p>
          <a:p>
            <a:pPr>
              <a:lnSpc>
                <a:spcPct val="80000"/>
              </a:lnSpc>
            </a:pPr>
            <a:r>
              <a:rPr lang="uk-UA" sz="1600" smtClean="0">
                <a:latin typeface="Arial" charset="0"/>
              </a:rPr>
              <a:t>Рекомендаціями Міністерства освіти і науки України щодо організації і проведення методичної роботи з педагогічними кадрами в системі післядипломної педагогічної освіти від 3 липня 2002 р. № 1/9 – 318.</a:t>
            </a:r>
          </a:p>
          <a:p>
            <a:pPr>
              <a:lnSpc>
                <a:spcPct val="80000"/>
              </a:lnSpc>
            </a:pPr>
            <a:r>
              <a:rPr lang="uk-UA" sz="1600" smtClean="0">
                <a:latin typeface="Arial" charset="0"/>
              </a:rPr>
              <a:t>Типовим положенням “ Про атестацію педагогічних працівників “ із змінами і доповненнями (наказ № 930 від 06.10.2010 р. зареєстрованого в Міністерстві юстиції України від 14 грудня за № 1255/1850).</a:t>
            </a:r>
          </a:p>
          <a:p>
            <a:pPr>
              <a:lnSpc>
                <a:spcPct val="80000"/>
              </a:lnSpc>
            </a:pPr>
            <a:endParaRPr lang="uk-UA" sz="1600" smtClean="0">
              <a:latin typeface="Arial" charset="0"/>
            </a:endParaRP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r>
              <a:rPr lang="uk-UA" sz="1500" smtClean="0">
                <a:latin typeface="Arial" charset="0"/>
              </a:rPr>
              <a:t>   </a:t>
            </a:r>
          </a:p>
          <a:p>
            <a:pPr>
              <a:lnSpc>
                <a:spcPct val="80000"/>
              </a:lnSpc>
              <a:buFont typeface="Wingdings 2" pitchFamily="18" charset="2"/>
              <a:buNone/>
            </a:pPr>
            <a:endParaRPr lang="ru-RU" sz="150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2.jpg"/>
          <p:cNvPicPr>
            <a:picLocks noGrp="1" noChangeAspect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1000100" y="1071546"/>
            <a:ext cx="7298104" cy="498486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0"/>
          <p:cNvSpPr>
            <a:spLocks noChangeArrowheads="1"/>
          </p:cNvSpPr>
          <p:nvPr/>
        </p:nvSpPr>
        <p:spPr bwMode="auto">
          <a:xfrm>
            <a:off x="1835150" y="188913"/>
            <a:ext cx="29718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Педрада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891" name="Rectangle 59"/>
          <p:cNvSpPr>
            <a:spLocks noChangeArrowheads="1"/>
          </p:cNvSpPr>
          <p:nvPr/>
        </p:nvSpPr>
        <p:spPr bwMode="auto">
          <a:xfrm>
            <a:off x="1835150" y="765175"/>
            <a:ext cx="30861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Діагностування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892" name="Rectangle 58"/>
          <p:cNvSpPr>
            <a:spLocks noChangeArrowheads="1"/>
          </p:cNvSpPr>
          <p:nvPr/>
        </p:nvSpPr>
        <p:spPr bwMode="auto">
          <a:xfrm>
            <a:off x="266700" y="1949450"/>
            <a:ext cx="27432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Постійно діючі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893" name="Rectangle 57"/>
          <p:cNvSpPr>
            <a:spLocks noChangeArrowheads="1"/>
          </p:cNvSpPr>
          <p:nvPr/>
        </p:nvSpPr>
        <p:spPr bwMode="auto">
          <a:xfrm>
            <a:off x="266700" y="2622550"/>
            <a:ext cx="11430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Колективні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894" name="Rectangle 56"/>
          <p:cNvSpPr>
            <a:spLocks noChangeArrowheads="1"/>
          </p:cNvSpPr>
          <p:nvPr/>
        </p:nvSpPr>
        <p:spPr bwMode="auto">
          <a:xfrm>
            <a:off x="1181100" y="4787900"/>
            <a:ext cx="12573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Індивідуальні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895" name="Rectangle 55"/>
          <p:cNvSpPr>
            <a:spLocks noChangeArrowheads="1"/>
          </p:cNvSpPr>
          <p:nvPr/>
        </p:nvSpPr>
        <p:spPr bwMode="auto">
          <a:xfrm>
            <a:off x="1981200" y="2622550"/>
            <a:ext cx="12573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Групові</a:t>
            </a:r>
            <a:endParaRPr lang="uk-UA">
              <a:cs typeface="Times New Roman" pitchFamily="18" charset="0"/>
            </a:endParaRPr>
          </a:p>
        </p:txBody>
      </p:sp>
      <p:sp>
        <p:nvSpPr>
          <p:cNvPr id="13" name="Rectangle 51"/>
          <p:cNvSpPr>
            <a:spLocks noChangeArrowheads="1"/>
          </p:cNvSpPr>
          <p:nvPr/>
        </p:nvSpPr>
        <p:spPr bwMode="auto">
          <a:xfrm>
            <a:off x="1981200" y="3180318"/>
            <a:ext cx="457200" cy="15224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vert270"/>
          <a:lstStyle/>
          <a:p>
            <a:pPr>
              <a:defRPr/>
            </a:pPr>
            <a:r>
              <a:rPr lang="uk-UA" sz="1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МО класних керівників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50"/>
          <p:cNvSpPr>
            <a:spLocks noChangeArrowheads="1"/>
          </p:cNvSpPr>
          <p:nvPr/>
        </p:nvSpPr>
        <p:spPr bwMode="auto">
          <a:xfrm>
            <a:off x="1295400" y="5344616"/>
            <a:ext cx="342900" cy="136947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vert270"/>
          <a:lstStyle/>
          <a:p>
            <a:pPr>
              <a:defRPr/>
            </a:pPr>
            <a:r>
              <a:rPr lang="uk-UA" sz="1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Самоосвіта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49"/>
          <p:cNvSpPr>
            <a:spLocks noChangeArrowheads="1"/>
          </p:cNvSpPr>
          <p:nvPr/>
        </p:nvSpPr>
        <p:spPr bwMode="auto">
          <a:xfrm>
            <a:off x="1752600" y="5344616"/>
            <a:ext cx="342900" cy="136947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vert270"/>
          <a:lstStyle/>
          <a:p>
            <a:pPr>
              <a:defRPr/>
            </a:pPr>
            <a:r>
              <a:rPr lang="uk-UA" sz="1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Консультації</a:t>
            </a:r>
            <a:endParaRPr lang="uk-UA" sz="800" dirty="0">
              <a:latin typeface="Arial" pitchFamily="34" charset="0"/>
              <a:cs typeface="Arial" pitchFamily="34" charset="0"/>
            </a:endParaRPr>
          </a:p>
          <a:p>
            <a:pPr algn="l" eaLnBrk="0" hangingPunct="0">
              <a:defRPr/>
            </a:pP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905" name="Line 45"/>
          <p:cNvSpPr>
            <a:spLocks noChangeShapeType="1"/>
          </p:cNvSpPr>
          <p:nvPr/>
        </p:nvSpPr>
        <p:spPr bwMode="auto">
          <a:xfrm flipH="1">
            <a:off x="838200" y="2287588"/>
            <a:ext cx="914400" cy="342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6" name="Line 44"/>
          <p:cNvSpPr>
            <a:spLocks noChangeShapeType="1"/>
          </p:cNvSpPr>
          <p:nvPr/>
        </p:nvSpPr>
        <p:spPr bwMode="auto">
          <a:xfrm>
            <a:off x="1752600" y="2287588"/>
            <a:ext cx="800100" cy="342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7" name="Line 43"/>
          <p:cNvSpPr>
            <a:spLocks noChangeShapeType="1"/>
          </p:cNvSpPr>
          <p:nvPr/>
        </p:nvSpPr>
        <p:spPr bwMode="auto">
          <a:xfrm>
            <a:off x="1752600" y="2287588"/>
            <a:ext cx="0" cy="25098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8" name="Line 42"/>
          <p:cNvSpPr>
            <a:spLocks noChangeShapeType="1"/>
          </p:cNvSpPr>
          <p:nvPr/>
        </p:nvSpPr>
        <p:spPr bwMode="auto">
          <a:xfrm flipH="1">
            <a:off x="495300" y="2955925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09" name="Line 41"/>
          <p:cNvSpPr>
            <a:spLocks noChangeShapeType="1"/>
          </p:cNvSpPr>
          <p:nvPr/>
        </p:nvSpPr>
        <p:spPr bwMode="auto">
          <a:xfrm>
            <a:off x="838200" y="2955925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0" name="Line 40"/>
          <p:cNvSpPr>
            <a:spLocks noChangeShapeType="1"/>
          </p:cNvSpPr>
          <p:nvPr/>
        </p:nvSpPr>
        <p:spPr bwMode="auto">
          <a:xfrm flipH="1">
            <a:off x="2209800" y="2955925"/>
            <a:ext cx="4572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1" name="Line 39"/>
          <p:cNvSpPr>
            <a:spLocks noChangeShapeType="1"/>
          </p:cNvSpPr>
          <p:nvPr/>
        </p:nvSpPr>
        <p:spPr bwMode="auto">
          <a:xfrm>
            <a:off x="2667000" y="2955925"/>
            <a:ext cx="176213" cy="257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2" name="Line 38"/>
          <p:cNvSpPr>
            <a:spLocks noChangeShapeType="1"/>
          </p:cNvSpPr>
          <p:nvPr/>
        </p:nvSpPr>
        <p:spPr bwMode="auto">
          <a:xfrm>
            <a:off x="5859463" y="2287588"/>
            <a:ext cx="441325" cy="4206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3" name="Line 37"/>
          <p:cNvSpPr>
            <a:spLocks noChangeShapeType="1"/>
          </p:cNvSpPr>
          <p:nvPr/>
        </p:nvSpPr>
        <p:spPr bwMode="auto">
          <a:xfrm flipH="1">
            <a:off x="1409700" y="5121275"/>
            <a:ext cx="3429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4" name="Line 36"/>
          <p:cNvSpPr>
            <a:spLocks noChangeShapeType="1"/>
          </p:cNvSpPr>
          <p:nvPr/>
        </p:nvSpPr>
        <p:spPr bwMode="auto">
          <a:xfrm flipH="1" flipV="1">
            <a:off x="1752600" y="5121275"/>
            <a:ext cx="1143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5" name="Line 35"/>
          <p:cNvSpPr>
            <a:spLocks noChangeShapeType="1"/>
          </p:cNvSpPr>
          <p:nvPr/>
        </p:nvSpPr>
        <p:spPr bwMode="auto">
          <a:xfrm>
            <a:off x="1752600" y="5121275"/>
            <a:ext cx="57150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6" name="Line 34"/>
          <p:cNvSpPr>
            <a:spLocks noChangeShapeType="1"/>
          </p:cNvSpPr>
          <p:nvPr/>
        </p:nvSpPr>
        <p:spPr bwMode="auto">
          <a:xfrm>
            <a:off x="3352800" y="1392238"/>
            <a:ext cx="194310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17" name="Line 33"/>
          <p:cNvSpPr>
            <a:spLocks noChangeShapeType="1"/>
          </p:cNvSpPr>
          <p:nvPr/>
        </p:nvSpPr>
        <p:spPr bwMode="auto">
          <a:xfrm flipH="1">
            <a:off x="1524000" y="1392238"/>
            <a:ext cx="182880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1" name="Text Box 29"/>
          <p:cNvSpPr txBox="1">
            <a:spLocks noChangeArrowheads="1"/>
          </p:cNvSpPr>
          <p:nvPr/>
        </p:nvSpPr>
        <p:spPr bwMode="auto">
          <a:xfrm>
            <a:off x="4271963" y="1949450"/>
            <a:ext cx="21717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Епізодичні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922" name="Line 28"/>
          <p:cNvSpPr>
            <a:spLocks noChangeShapeType="1"/>
          </p:cNvSpPr>
          <p:nvPr/>
        </p:nvSpPr>
        <p:spPr bwMode="auto">
          <a:xfrm flipH="1">
            <a:off x="4495800" y="2287588"/>
            <a:ext cx="685800" cy="342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6" name="Line 24"/>
          <p:cNvSpPr>
            <a:spLocks noChangeShapeType="1"/>
          </p:cNvSpPr>
          <p:nvPr/>
        </p:nvSpPr>
        <p:spPr bwMode="auto">
          <a:xfrm>
            <a:off x="1752600" y="512127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28" name="Line 22"/>
          <p:cNvSpPr>
            <a:spLocks noChangeShapeType="1"/>
          </p:cNvSpPr>
          <p:nvPr/>
        </p:nvSpPr>
        <p:spPr bwMode="auto">
          <a:xfrm>
            <a:off x="2781300" y="534511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31" name="Text Box 19"/>
          <p:cNvSpPr txBox="1">
            <a:spLocks noChangeArrowheads="1"/>
          </p:cNvSpPr>
          <p:nvPr/>
        </p:nvSpPr>
        <p:spPr bwMode="auto">
          <a:xfrm rot="16200000">
            <a:off x="5082382" y="3566319"/>
            <a:ext cx="2305050" cy="4460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Ініциативні групи з підготовки педрад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934" name="Line 15"/>
          <p:cNvSpPr>
            <a:spLocks noChangeShapeType="1"/>
          </p:cNvSpPr>
          <p:nvPr/>
        </p:nvSpPr>
        <p:spPr bwMode="auto">
          <a:xfrm>
            <a:off x="5973763" y="30702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40" name="Line 7"/>
          <p:cNvSpPr>
            <a:spLocks noChangeShapeType="1"/>
          </p:cNvSpPr>
          <p:nvPr/>
        </p:nvSpPr>
        <p:spPr bwMode="auto">
          <a:xfrm>
            <a:off x="3419475" y="549275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3" name="Rectangle 70"/>
          <p:cNvSpPr>
            <a:spLocks noChangeArrowheads="1"/>
          </p:cNvSpPr>
          <p:nvPr/>
        </p:nvSpPr>
        <p:spPr bwMode="auto">
          <a:xfrm>
            <a:off x="4733925" y="125413"/>
            <a:ext cx="4591050" cy="22272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r>
              <a:rPr lang="uk-UA" sz="2800">
                <a:cs typeface="Times New Roman" pitchFamily="18" charset="0"/>
              </a:rPr>
              <a:t>Структура </a:t>
            </a:r>
          </a:p>
          <a:p>
            <a:r>
              <a:rPr lang="uk-UA" sz="2800">
                <a:cs typeface="Times New Roman" pitchFamily="18" charset="0"/>
              </a:rPr>
              <a:t>методичної роботи </a:t>
            </a:r>
            <a:endParaRPr lang="uk-UA" sz="1200"/>
          </a:p>
          <a:p>
            <a:pPr eaLnBrk="0" hangingPunct="0"/>
            <a:r>
              <a:rPr lang="uk-UA" sz="2800">
                <a:cs typeface="Times New Roman" pitchFamily="18" charset="0"/>
              </a:rPr>
              <a:t>Байдівської ЗОШ </a:t>
            </a:r>
          </a:p>
          <a:p>
            <a:pPr eaLnBrk="0" hangingPunct="0"/>
            <a:r>
              <a:rPr lang="uk-UA" sz="2800">
                <a:cs typeface="Times New Roman" pitchFamily="18" charset="0"/>
              </a:rPr>
              <a:t>І – ІІ ступенів.</a:t>
            </a:r>
            <a:endParaRPr lang="uk-UA" sz="1200"/>
          </a:p>
          <a:p>
            <a:pPr algn="l" eaLnBrk="0" hangingPunct="0"/>
            <a:endParaRPr lang="uk-UA" sz="2800"/>
          </a:p>
        </p:txBody>
      </p:sp>
      <p:sp>
        <p:nvSpPr>
          <p:cNvPr id="37942" name="Rectangle 103"/>
          <p:cNvSpPr>
            <a:spLocks noChangeArrowheads="1"/>
          </p:cNvSpPr>
          <p:nvPr/>
        </p:nvSpPr>
        <p:spPr bwMode="auto">
          <a:xfrm>
            <a:off x="152400" y="128588"/>
            <a:ext cx="6461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57200" algn="l">
              <a:tabLst>
                <a:tab pos="952500" algn="l"/>
              </a:tabLst>
            </a:pPr>
            <a:endParaRPr lang="ru-RU"/>
          </a:p>
        </p:txBody>
      </p:sp>
      <p:sp>
        <p:nvSpPr>
          <p:cNvPr id="37959" name="Rectangle 60"/>
          <p:cNvSpPr>
            <a:spLocks noChangeArrowheads="1"/>
          </p:cNvSpPr>
          <p:nvPr/>
        </p:nvSpPr>
        <p:spPr bwMode="auto">
          <a:xfrm>
            <a:off x="1908175" y="1341438"/>
            <a:ext cx="297180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Методична рада школи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960" name="Line 7"/>
          <p:cNvSpPr>
            <a:spLocks noChangeShapeType="1"/>
          </p:cNvSpPr>
          <p:nvPr/>
        </p:nvSpPr>
        <p:spPr bwMode="auto">
          <a:xfrm>
            <a:off x="3419475" y="1125538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63" name="Rectangle 57"/>
          <p:cNvSpPr>
            <a:spLocks noChangeArrowheads="1"/>
          </p:cNvSpPr>
          <p:nvPr/>
        </p:nvSpPr>
        <p:spPr bwMode="auto">
          <a:xfrm rot="16200000">
            <a:off x="-237331" y="3702844"/>
            <a:ext cx="1625600" cy="50323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Інструктивно-методичні наради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964" name="Rectangle 57"/>
          <p:cNvSpPr>
            <a:spLocks noChangeArrowheads="1"/>
          </p:cNvSpPr>
          <p:nvPr/>
        </p:nvSpPr>
        <p:spPr bwMode="auto">
          <a:xfrm rot="16200000">
            <a:off x="423069" y="3761582"/>
            <a:ext cx="1582737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Семінари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965" name="Rectangle 57"/>
          <p:cNvSpPr>
            <a:spLocks noChangeArrowheads="1"/>
          </p:cNvSpPr>
          <p:nvPr/>
        </p:nvSpPr>
        <p:spPr bwMode="auto">
          <a:xfrm rot="16200000">
            <a:off x="2066925" y="3702050"/>
            <a:ext cx="1497013" cy="51911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МО вчителів початкових класів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966" name="Line 39"/>
          <p:cNvSpPr>
            <a:spLocks noChangeShapeType="1"/>
          </p:cNvSpPr>
          <p:nvPr/>
        </p:nvSpPr>
        <p:spPr bwMode="auto">
          <a:xfrm>
            <a:off x="2700338" y="2997200"/>
            <a:ext cx="719137" cy="21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67" name="Rectangle 57"/>
          <p:cNvSpPr>
            <a:spLocks noChangeArrowheads="1"/>
          </p:cNvSpPr>
          <p:nvPr/>
        </p:nvSpPr>
        <p:spPr bwMode="auto">
          <a:xfrm rot="16200000">
            <a:off x="2678112" y="3738563"/>
            <a:ext cx="1497013" cy="446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МО вчителів мовознавців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968" name="Rectangle 57"/>
          <p:cNvSpPr>
            <a:spLocks noChangeArrowheads="1"/>
          </p:cNvSpPr>
          <p:nvPr/>
        </p:nvSpPr>
        <p:spPr bwMode="auto">
          <a:xfrm rot="16200000">
            <a:off x="1755775" y="5813426"/>
            <a:ext cx="1368425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Відкриті уроки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969" name="Text Box 19"/>
          <p:cNvSpPr txBox="1">
            <a:spLocks noChangeArrowheads="1"/>
          </p:cNvSpPr>
          <p:nvPr/>
        </p:nvSpPr>
        <p:spPr bwMode="auto">
          <a:xfrm rot="16200000">
            <a:off x="3446463" y="3617913"/>
            <a:ext cx="230505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Конференції</a:t>
            </a:r>
            <a:endParaRPr lang="uk-UA">
              <a:cs typeface="Times New Roman" pitchFamily="18" charset="0"/>
            </a:endParaRPr>
          </a:p>
        </p:txBody>
      </p:sp>
      <p:sp>
        <p:nvSpPr>
          <p:cNvPr id="37970" name="Text Box 19"/>
          <p:cNvSpPr txBox="1">
            <a:spLocks noChangeArrowheads="1"/>
          </p:cNvSpPr>
          <p:nvPr/>
        </p:nvSpPr>
        <p:spPr bwMode="auto">
          <a:xfrm rot="16200000">
            <a:off x="4238625" y="3617913"/>
            <a:ext cx="2305050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uk-UA" sz="1200">
                <a:cs typeface="Times New Roman" pitchFamily="18" charset="0"/>
              </a:rPr>
              <a:t>Творчі звіти</a:t>
            </a:r>
            <a:endParaRPr lang="uk-UA">
              <a:cs typeface="Times New Roman" pitchFamily="18" charset="0"/>
            </a:endParaRPr>
          </a:p>
        </p:txBody>
      </p:sp>
      <p:cxnSp>
        <p:nvCxnSpPr>
          <p:cNvPr id="83" name="Прямая соединительная линия 82"/>
          <p:cNvCxnSpPr>
            <a:stCxn id="37931" idx="2"/>
            <a:endCxn id="57" idx="0"/>
          </p:cNvCxnSpPr>
          <p:nvPr/>
        </p:nvCxnSpPr>
        <p:spPr>
          <a:xfrm flipH="1">
            <a:off x="5435600" y="2276475"/>
            <a:ext cx="12700" cy="3603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/>
          </p:cNvSpPr>
          <p:nvPr>
            <p:ph type="title" idx="4294967295"/>
          </p:nvPr>
        </p:nvSpPr>
        <p:spPr>
          <a:xfrm>
            <a:off x="179388" y="260350"/>
            <a:ext cx="8785225" cy="1143000"/>
          </a:xfrm>
        </p:spPr>
        <p:txBody>
          <a:bodyPr/>
          <a:lstStyle/>
          <a:p>
            <a:r>
              <a:rPr lang="uk-UA" sz="4600" smtClean="0">
                <a:latin typeface="Arial" charset="0"/>
              </a:rPr>
              <a:t>Склад методичної ради школи</a:t>
            </a:r>
            <a:endParaRPr lang="ru-RU" sz="4600" smtClean="0">
              <a:latin typeface="Arial" charset="0"/>
            </a:endParaRPr>
          </a:p>
        </p:txBody>
      </p:sp>
      <p:sp>
        <p:nvSpPr>
          <p:cNvPr id="95235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1484313"/>
            <a:ext cx="8713788" cy="5040312"/>
          </a:xfrm>
        </p:spPr>
        <p:txBody>
          <a:bodyPr/>
          <a:lstStyle/>
          <a:p>
            <a:pPr marL="495300" indent="-495300">
              <a:buFont typeface="Wingdings 2" pitchFamily="18" charset="2"/>
              <a:buAutoNum type="arabicPeriod"/>
            </a:pPr>
            <a:r>
              <a:rPr lang="uk-UA" sz="2400" smtClean="0">
                <a:latin typeface="Arial" charset="0"/>
              </a:rPr>
              <a:t>Бєлікова Ю. М. – директор школи, голова ради.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2400" smtClean="0">
                <a:latin typeface="Arial" charset="0"/>
              </a:rPr>
              <a:t>Лівадіна Т. В. – заступник з НВР, член ради.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2400" smtClean="0">
                <a:latin typeface="Arial" charset="0"/>
              </a:rPr>
              <a:t>Волошина О. Б. – керівник МО вчителів початкових класів, член ради.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2400" smtClean="0">
                <a:latin typeface="Arial" charset="0"/>
              </a:rPr>
              <a:t>Налапка Л. М. – керівник МО класних керівників, член ради.</a:t>
            </a:r>
          </a:p>
          <a:p>
            <a:pPr marL="495300" indent="-495300">
              <a:buFont typeface="Wingdings 2" pitchFamily="18" charset="2"/>
              <a:buAutoNum type="arabicPeriod"/>
            </a:pPr>
            <a:r>
              <a:rPr lang="uk-UA" sz="2400" smtClean="0">
                <a:latin typeface="Arial" charset="0"/>
              </a:rPr>
              <a:t>Хорошун О. М. – керівник МО вчителів мовознавців, член ради.</a:t>
            </a:r>
          </a:p>
          <a:p>
            <a:pPr marL="495300" indent="-495300">
              <a:buFont typeface="Wingdings 2" pitchFamily="18" charset="2"/>
              <a:buAutoNum type="arabicPeriod"/>
            </a:pPr>
            <a:endParaRPr lang="ru-RU" sz="160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1227138" y="614363"/>
            <a:ext cx="6657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3600"/>
              <a:t>Проведення педагогічної ради</a:t>
            </a:r>
            <a:endParaRPr lang="ru-RU" sz="3600"/>
          </a:p>
        </p:txBody>
      </p:sp>
      <p:pic>
        <p:nvPicPr>
          <p:cNvPr id="4" name="Рисунок 3" descr="Рисунок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1571612"/>
            <a:ext cx="6477045" cy="485778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 descr="DSC017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396096">
            <a:off x="776288" y="2814638"/>
            <a:ext cx="3816350" cy="2862262"/>
          </a:xfrm>
          <a:prstGeom prst="rect">
            <a:avLst/>
          </a:prstGeom>
          <a:noFill/>
        </p:spPr>
      </p:pic>
      <p:pic>
        <p:nvPicPr>
          <p:cNvPr id="89093" name="Picture 5" descr="DSC017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86565">
            <a:off x="4643438" y="3284538"/>
            <a:ext cx="3600450" cy="2700337"/>
          </a:xfrm>
          <a:prstGeom prst="rect">
            <a:avLst/>
          </a:prstGeom>
          <a:noFill/>
        </p:spPr>
      </p:pic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781050" y="1073150"/>
            <a:ext cx="7292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800"/>
              <a:t>Діагностування вчителів початкових класів</a:t>
            </a:r>
            <a:endParaRPr lang="ru-RU" sz="2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2000250" y="692150"/>
            <a:ext cx="49037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2400"/>
              <a:t>Проведення районного семінару </a:t>
            </a:r>
          </a:p>
          <a:p>
            <a:r>
              <a:rPr lang="uk-UA" sz="2400"/>
              <a:t>вчителів музичного мистецтва</a:t>
            </a:r>
            <a:endParaRPr lang="ru-RU" sz="2400"/>
          </a:p>
        </p:txBody>
      </p:sp>
      <p:pic>
        <p:nvPicPr>
          <p:cNvPr id="4" name="Рисунок 3" descr="Рисунок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290" y="1714488"/>
            <a:ext cx="6429420" cy="483285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1046163" y="808038"/>
            <a:ext cx="6438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uk-UA" sz="3200"/>
              <a:t>Засідання МО класних керівників</a:t>
            </a:r>
            <a:endParaRPr lang="ru-RU" sz="3200"/>
          </a:p>
        </p:txBody>
      </p:sp>
      <p:pic>
        <p:nvPicPr>
          <p:cNvPr id="4" name="Рисунок 3" descr="Рисунок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1357298"/>
            <a:ext cx="6929486" cy="5197115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1882</TotalTime>
  <Words>548</Words>
  <Application>Microsoft Office PowerPoint</Application>
  <PresentationFormat>Экран (4:3)</PresentationFormat>
  <Paragraphs>90</Paragraphs>
  <Slides>18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Constantia</vt:lpstr>
      <vt:lpstr>Wingdings 2</vt:lpstr>
      <vt:lpstr>Times New Roman</vt:lpstr>
      <vt:lpstr>Поток</vt:lpstr>
      <vt:lpstr>Слайд 1</vt:lpstr>
      <vt:lpstr>Методична робота в школі  здійснюється згідно з:</vt:lpstr>
      <vt:lpstr>Слайд 3</vt:lpstr>
      <vt:lpstr>Слайд 4</vt:lpstr>
      <vt:lpstr>Склад методичної ради школи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Основні напрямки методичної роботи школи:</vt:lpstr>
      <vt:lpstr>Науково-методична проблема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Home</cp:lastModifiedBy>
  <cp:revision>82</cp:revision>
  <dcterms:created xsi:type="dcterms:W3CDTF">2011-06-14T07:23:53Z</dcterms:created>
  <dcterms:modified xsi:type="dcterms:W3CDTF">2012-03-29T22:27:26Z</dcterms:modified>
</cp:coreProperties>
</file>